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Times New Roman MT" charset="1" panose="02030502070405020303"/>
      <p:regular r:id="rId21"/>
    </p:embeddedFont>
    <p:embeddedFont>
      <p:font typeface="Open Sans" charset="1" panose="020B0606030504020204"/>
      <p:regular r:id="rId22"/>
    </p:embeddedFont>
    <p:embeddedFont>
      <p:font typeface="Times New Roman" charset="1" panose="02020603050405020304"/>
      <p:regular r:id="rId23"/>
    </p:embeddedFont>
    <p:embeddedFont>
      <p:font typeface="Neue Machina Light" charset="1" panose="000004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jpeg>
</file>

<file path=ppt/media/image5.jpeg>
</file>

<file path=ppt/media/image6.jpe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198253"/>
            <a:ext cx="14255406" cy="10287000"/>
            <a:chOff x="0" y="0"/>
            <a:chExt cx="375451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54510" cy="2709333"/>
            </a:xfrm>
            <a:custGeom>
              <a:avLst/>
              <a:gdLst/>
              <a:ahLst/>
              <a:cxnLst/>
              <a:rect r="r" b="b" t="t" l="l"/>
              <a:pathLst>
                <a:path h="2709333" w="3754510">
                  <a:moveTo>
                    <a:pt x="0" y="0"/>
                  </a:moveTo>
                  <a:lnTo>
                    <a:pt x="3754510" y="0"/>
                  </a:lnTo>
                  <a:lnTo>
                    <a:pt x="3754510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7D4082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754510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226574" y="3642891"/>
            <a:ext cx="15286310" cy="5615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81"/>
              </a:lnSpc>
            </a:pPr>
            <a:r>
              <a:rPr lang="en-US" sz="6060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Plano de Gestão Estratégica – LogiMax Transportes</a:t>
            </a:r>
          </a:p>
          <a:p>
            <a:pPr algn="l">
              <a:lnSpc>
                <a:spcPts val="6181"/>
              </a:lnSpc>
            </a:pPr>
          </a:p>
          <a:p>
            <a:pPr algn="l">
              <a:lnSpc>
                <a:spcPts val="6181"/>
              </a:lnSpc>
            </a:pPr>
          </a:p>
          <a:p>
            <a:pPr algn="l">
              <a:lnSpc>
                <a:spcPts val="6181"/>
              </a:lnSpc>
            </a:pPr>
          </a:p>
          <a:p>
            <a:pPr algn="l">
              <a:lnSpc>
                <a:spcPts val="6181"/>
              </a:lnSpc>
            </a:pPr>
            <a:r>
              <a:rPr lang="en-US" sz="6060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Alunos: Cauan do Prado</a:t>
            </a:r>
          </a:p>
          <a:p>
            <a:pPr algn="l">
              <a:lnSpc>
                <a:spcPts val="6181"/>
              </a:lnSpc>
            </a:pPr>
            <a:r>
              <a:rPr lang="en-US" sz="6060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CJ: 3030016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577840" y="500026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63691" y="686194"/>
            <a:ext cx="9672400" cy="84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2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enefícios do Modelo Proposto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577840" y="702036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79560" y="2441258"/>
            <a:ext cx="14583609" cy="547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Menor dependência da g</a:t>
            </a: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estão centralizada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Informações mais confiáveis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Decisões mais rápidas e baseadas em dados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Redução de custos e desperdícios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Melhoria na comunicação interna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Alta satisfação dos clientes</a:t>
            </a:r>
          </a:p>
          <a:p>
            <a:pPr algn="l">
              <a:lnSpc>
                <a:spcPts val="612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42500"/>
            <a:ext cx="17081686" cy="79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2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Int</a:t>
            </a: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egração de Processos (Como Resolve os Problemas)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577840" y="839483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1"/>
                </a:lnTo>
                <a:lnTo>
                  <a:pt x="0" y="7436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8469" y="2441258"/>
            <a:ext cx="18011061" cy="547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ERP </a:t>
            </a: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elimina retrabalho e unifica setores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CRM melhora o atendimento e comunicação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 gera relatórios para tomada de decisão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SCM otimiza rotas e reduz custos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Aplicativo de motorista resolve falhas de comunicação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Automação logística reduz atrasos e falhas humanas</a:t>
            </a:r>
          </a:p>
          <a:p>
            <a:pPr algn="l">
              <a:lnSpc>
                <a:spcPts val="612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50121" y="146473"/>
            <a:ext cx="16954436" cy="9994054"/>
          </a:xfrm>
          <a:custGeom>
            <a:avLst/>
            <a:gdLst/>
            <a:ahLst/>
            <a:cxnLst/>
            <a:rect r="r" b="b" t="t" l="l"/>
            <a:pathLst>
              <a:path h="9994054" w="16954436">
                <a:moveTo>
                  <a:pt x="0" y="0"/>
                </a:moveTo>
                <a:lnTo>
                  <a:pt x="16954435" y="0"/>
                </a:lnTo>
                <a:lnTo>
                  <a:pt x="16954435" y="9994054"/>
                </a:lnTo>
                <a:lnTo>
                  <a:pt x="0" y="99940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481" r="0" b="-948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42589" y="1912450"/>
            <a:ext cx="4489252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At</a:t>
            </a: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endimento personalizado ao cliente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Especialização em logística urbana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Equipe operacional experiente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Boa reputação local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Processos simples e adaptáveis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</a:p>
          <a:p>
            <a:pPr algn="ctr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601044" y="1736238"/>
            <a:ext cx="5272695" cy="281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Baixa automação dos processos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Ausência de ERP, CRM e SCM integrados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Pouca análise de dados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Limitações financeiras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Rastreabilidade ineficiente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Falta de padronização em processos internos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042052" y="6038850"/>
            <a:ext cx="5854405" cy="352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Possibilidade de parcerias com marketplaces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Popularização de sistemas logísticos acessíveis 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Crescimento acelerado do e-commerce no Brasil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Demanda crescente por entregas expressas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Digitalização do setor logístico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Abertura de linhas de crédito para inovação e tecnologia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601044" y="6567487"/>
            <a:ext cx="4553694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Concorrência intensa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Aumento do preço dos combustíveis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Dependência de motoristas parceiros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Instabilidade econômica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Exigência crescente dos consumidores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Mudanças regulatórias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29764" y="1085850"/>
            <a:ext cx="6221849" cy="79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2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esultados Esperados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530617" y="1043888"/>
            <a:ext cx="996167" cy="821540"/>
          </a:xfrm>
          <a:custGeom>
            <a:avLst/>
            <a:gdLst/>
            <a:ahLst/>
            <a:cxnLst/>
            <a:rect r="r" b="b" t="t" l="l"/>
            <a:pathLst>
              <a:path h="821540" w="996167">
                <a:moveTo>
                  <a:pt x="0" y="0"/>
                </a:moveTo>
                <a:lnTo>
                  <a:pt x="996166" y="0"/>
                </a:lnTo>
                <a:lnTo>
                  <a:pt x="996166" y="821540"/>
                </a:lnTo>
                <a:lnTo>
                  <a:pt x="0" y="821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805772"/>
            <a:ext cx="14381321" cy="5138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2" indent="-604521" lvl="1">
              <a:lnSpc>
                <a:spcPts val="5712"/>
              </a:lnSpc>
              <a:spcBef>
                <a:spcPct val="0"/>
              </a:spcBef>
              <a:buFont typeface="Arial"/>
              <a:buChar char="•"/>
            </a:pP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Entr</a:t>
            </a: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egas mais rápidas</a:t>
            </a:r>
          </a:p>
          <a:p>
            <a:pPr algn="l" marL="1209042" indent="-604521" lvl="1">
              <a:lnSpc>
                <a:spcPts val="5712"/>
              </a:lnSpc>
              <a:spcBef>
                <a:spcPct val="0"/>
              </a:spcBef>
              <a:buFont typeface="Arial"/>
              <a:buChar char="•"/>
            </a:pP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Custos menores</a:t>
            </a:r>
          </a:p>
          <a:p>
            <a:pPr algn="l" marL="1209042" indent="-604521" lvl="1">
              <a:lnSpc>
                <a:spcPts val="5712"/>
              </a:lnSpc>
              <a:spcBef>
                <a:spcPct val="0"/>
              </a:spcBef>
              <a:buFont typeface="Arial"/>
              <a:buChar char="•"/>
            </a:pP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 de dados confiável</a:t>
            </a:r>
          </a:p>
          <a:p>
            <a:pPr algn="l" marL="1209042" indent="-604521" lvl="1">
              <a:lnSpc>
                <a:spcPts val="5712"/>
              </a:lnSpc>
              <a:spcBef>
                <a:spcPct val="0"/>
              </a:spcBef>
              <a:buFont typeface="Arial"/>
              <a:buChar char="•"/>
            </a:pP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Cliente acompanhando pedidos em tempo real</a:t>
            </a:r>
          </a:p>
          <a:p>
            <a:pPr algn="l" marL="1209042" indent="-604521" lvl="1">
              <a:lnSpc>
                <a:spcPts val="5712"/>
              </a:lnSpc>
              <a:spcBef>
                <a:spcPct val="0"/>
              </a:spcBef>
              <a:buFont typeface="Arial"/>
              <a:buChar char="•"/>
            </a:pP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Crescimento sustentável</a:t>
            </a:r>
          </a:p>
          <a:p>
            <a:pPr algn="l" marL="1209042" indent="-604521" lvl="1">
              <a:lnSpc>
                <a:spcPts val="5712"/>
              </a:lnSpc>
              <a:spcBef>
                <a:spcPct val="0"/>
              </a:spcBef>
              <a:buFont typeface="Arial"/>
              <a:buChar char="•"/>
            </a:pPr>
            <a:r>
              <a:rPr lang="en-US" sz="5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Empresa preparada para expansão</a:t>
            </a:r>
          </a:p>
          <a:p>
            <a:pPr algn="l">
              <a:lnSpc>
                <a:spcPts val="5712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48202" y="876300"/>
            <a:ext cx="3216950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onclusão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840334" y="1075130"/>
            <a:ext cx="996167" cy="821540"/>
          </a:xfrm>
          <a:custGeom>
            <a:avLst/>
            <a:gdLst/>
            <a:ahLst/>
            <a:cxnLst/>
            <a:rect r="r" b="b" t="t" l="l"/>
            <a:pathLst>
              <a:path h="821540" w="996167">
                <a:moveTo>
                  <a:pt x="0" y="0"/>
                </a:moveTo>
                <a:lnTo>
                  <a:pt x="996167" y="0"/>
                </a:lnTo>
                <a:lnTo>
                  <a:pt x="996167" y="821540"/>
                </a:lnTo>
                <a:lnTo>
                  <a:pt x="0" y="821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1866900"/>
            <a:ext cx="18288000" cy="6400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modernização tecnológica e a visão sistêmica são essenciais para qu</a:t>
            </a: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a LogiMax evolua de um negócio regional para uma referência em logística inteligente.</a:t>
            </a:r>
          </a:p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 plano estratégico apresentado garante mais competitividade, eficiência e inovação.</a:t>
            </a:r>
          </a:p>
          <a:p>
            <a:pPr algn="ctr">
              <a:lnSpc>
                <a:spcPts val="84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56293" y="876300"/>
            <a:ext cx="4993600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gradecimentos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840334" y="1075130"/>
            <a:ext cx="996167" cy="821540"/>
          </a:xfrm>
          <a:custGeom>
            <a:avLst/>
            <a:gdLst/>
            <a:ahLst/>
            <a:cxnLst/>
            <a:rect r="r" b="b" t="t" l="l"/>
            <a:pathLst>
              <a:path h="821540" w="996167">
                <a:moveTo>
                  <a:pt x="0" y="0"/>
                </a:moveTo>
                <a:lnTo>
                  <a:pt x="996167" y="0"/>
                </a:lnTo>
                <a:lnTo>
                  <a:pt x="996167" y="821540"/>
                </a:lnTo>
                <a:lnTo>
                  <a:pt x="0" y="821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620870" y="3467100"/>
            <a:ext cx="12463756" cy="3200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Obriga</a:t>
            </a: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do!</a:t>
            </a:r>
          </a:p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Perguntas?</a:t>
            </a:r>
          </a:p>
          <a:p>
            <a:pPr algn="ctr">
              <a:lnSpc>
                <a:spcPts val="84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05481" y="1183355"/>
            <a:ext cx="11370513" cy="67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80"/>
              </a:lnSpc>
              <a:spcBef>
                <a:spcPct val="0"/>
              </a:spcBef>
            </a:pPr>
            <a:r>
              <a:rPr lang="en-US" sz="6000" spc="-522">
                <a:solidFill>
                  <a:srgbClr val="EDEDE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Quem é a LogiMax?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482048" y="1028700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184090"/>
            <a:ext cx="14614809" cy="3694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85085" indent="-442543" lvl="1">
              <a:lnSpc>
                <a:spcPts val="4181"/>
              </a:lnSpc>
              <a:spcBef>
                <a:spcPct val="0"/>
              </a:spcBef>
              <a:buFont typeface="Arial"/>
              <a:buChar char="•"/>
            </a:pPr>
            <a:r>
              <a:rPr lang="en-US" sz="4099">
                <a:solidFill>
                  <a:srgbClr val="EDEDED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Empresa de pequ</a:t>
            </a:r>
            <a:r>
              <a:rPr lang="en-US" sz="4099">
                <a:solidFill>
                  <a:srgbClr val="EDEDED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eno porte, fundada em 2018</a:t>
            </a:r>
          </a:p>
          <a:p>
            <a:pPr algn="just" marL="885085" indent="-442543" lvl="1">
              <a:lnSpc>
                <a:spcPts val="4181"/>
              </a:lnSpc>
              <a:spcBef>
                <a:spcPct val="0"/>
              </a:spcBef>
              <a:buFont typeface="Arial"/>
              <a:buChar char="•"/>
            </a:pPr>
            <a:r>
              <a:rPr lang="en-US" sz="4099">
                <a:solidFill>
                  <a:srgbClr val="EDEDED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Localizada em Campinas – SP</a:t>
            </a:r>
          </a:p>
          <a:p>
            <a:pPr algn="just" marL="885085" indent="-442543" lvl="1">
              <a:lnSpc>
                <a:spcPts val="4181"/>
              </a:lnSpc>
              <a:spcBef>
                <a:spcPct val="0"/>
              </a:spcBef>
              <a:buFont typeface="Arial"/>
              <a:buChar char="•"/>
            </a:pPr>
            <a:r>
              <a:rPr lang="en-US" sz="4099">
                <a:solidFill>
                  <a:srgbClr val="EDEDED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Atua com logística e transporte rodoviário de cargas leves</a:t>
            </a:r>
          </a:p>
          <a:p>
            <a:pPr algn="just" marL="885085" indent="-442543" lvl="1">
              <a:lnSpc>
                <a:spcPts val="4181"/>
              </a:lnSpc>
              <a:spcBef>
                <a:spcPct val="0"/>
              </a:spcBef>
              <a:buFont typeface="Arial"/>
              <a:buChar char="•"/>
            </a:pPr>
            <a:r>
              <a:rPr lang="en-US" sz="4099">
                <a:solidFill>
                  <a:srgbClr val="EDEDED"/>
                </a:solidFill>
                <a:latin typeface="Neue Machina Light"/>
                <a:ea typeface="Neue Machina Light"/>
                <a:cs typeface="Neue Machina Light"/>
                <a:sym typeface="Neue Machina Light"/>
              </a:rPr>
              <a:t>Foco em entrega expressa e distribuição para pequenos e médios e-commerces</a:t>
            </a:r>
          </a:p>
          <a:p>
            <a:pPr algn="just">
              <a:lnSpc>
                <a:spcPts val="4181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DEDED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14479" y="1855332"/>
            <a:ext cx="13859043" cy="84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2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Estrutura Organizacional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60282" y="3565933"/>
            <a:ext cx="15401009" cy="6544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88905" indent="-544453" lvl="1">
              <a:lnSpc>
                <a:spcPts val="5144"/>
              </a:lnSpc>
              <a:buFont typeface="Arial"/>
              <a:buChar char="•"/>
            </a:pPr>
            <a:r>
              <a:rPr lang="en-US" sz="504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 colaboradores.</a:t>
            </a:r>
          </a:p>
          <a:p>
            <a:pPr algn="l" marL="1088905" indent="-544453" lvl="1">
              <a:lnSpc>
                <a:spcPts val="5144"/>
              </a:lnSpc>
              <a:buFont typeface="Arial"/>
              <a:buChar char="•"/>
            </a:pPr>
            <a:r>
              <a:rPr lang="en-US" sz="504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 veículos (10 utilitários + 3 caminhões).</a:t>
            </a:r>
          </a:p>
          <a:p>
            <a:pPr algn="l" marL="1088905" indent="-544453" lvl="1">
              <a:lnSpc>
                <a:spcPts val="5144"/>
              </a:lnSpc>
              <a:buFont typeface="Arial"/>
              <a:buChar char="•"/>
            </a:pPr>
            <a:r>
              <a:rPr lang="en-US" sz="504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Estrutura funcional;</a:t>
            </a:r>
          </a:p>
          <a:p>
            <a:pPr algn="l" marL="1088905" indent="-544453" lvl="1">
              <a:lnSpc>
                <a:spcPts val="5144"/>
              </a:lnSpc>
              <a:buFont typeface="Arial"/>
              <a:buChar char="•"/>
            </a:pPr>
            <a:r>
              <a:rPr lang="en-US" sz="504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Diretoria administrativa;</a:t>
            </a:r>
          </a:p>
          <a:p>
            <a:pPr algn="l" marL="1088905" indent="-544453" lvl="1">
              <a:lnSpc>
                <a:spcPts val="5144"/>
              </a:lnSpc>
              <a:buFont typeface="Arial"/>
              <a:buChar char="•"/>
            </a:pPr>
            <a:r>
              <a:rPr lang="en-US" sz="504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Financeiro;</a:t>
            </a:r>
          </a:p>
          <a:p>
            <a:pPr algn="l" marL="1088905" indent="-544453" lvl="1">
              <a:lnSpc>
                <a:spcPts val="5144"/>
              </a:lnSpc>
              <a:buFont typeface="Arial"/>
              <a:buChar char="•"/>
            </a:pPr>
            <a:r>
              <a:rPr lang="en-US" sz="504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Logística e Transporte;</a:t>
            </a:r>
          </a:p>
          <a:p>
            <a:pPr algn="l" marL="1088905" indent="-544453" lvl="1">
              <a:lnSpc>
                <a:spcPts val="5144"/>
              </a:lnSpc>
              <a:buFont typeface="Arial"/>
              <a:buChar char="•"/>
            </a:pPr>
            <a:r>
              <a:rPr lang="en-US" sz="504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Atendimento ao cliente;</a:t>
            </a:r>
          </a:p>
          <a:p>
            <a:pPr algn="l" marL="1088905" indent="-544453" lvl="1">
              <a:lnSpc>
                <a:spcPts val="5144"/>
              </a:lnSpc>
              <a:buFont typeface="Arial"/>
              <a:buChar char="•"/>
            </a:pPr>
            <a:r>
              <a:rPr lang="en-US" sz="5043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Tomada de decisão centralizada (agilidade, mas com limitações)</a:t>
            </a:r>
          </a:p>
          <a:p>
            <a:pPr algn="ctr">
              <a:lnSpc>
                <a:spcPts val="5144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693140" y="435544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695" y="1262665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59764" y="1133475"/>
            <a:ext cx="13859043" cy="1106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60"/>
              </a:lnSpc>
            </a:pPr>
            <a:r>
              <a:rPr lang="en-US" sz="8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Pontos Fortes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59764" y="3438732"/>
            <a:ext cx="12764095" cy="4622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95400" indent="-647700" lvl="1">
              <a:lnSpc>
                <a:spcPts val="6120"/>
              </a:lnSpc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Pontualidade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Bom relacionam</a:t>
            </a: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ento com clientes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Atendimento personalizado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Proximidade com o mercado regional</a:t>
            </a:r>
          </a:p>
          <a:p>
            <a:pPr algn="l">
              <a:lnSpc>
                <a:spcPts val="11161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65714" y="723550"/>
            <a:ext cx="16722286" cy="84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Problemas Atuais (Visão Sistêmica)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473695" y="656875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060657"/>
            <a:ext cx="15382042" cy="7785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Falta d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integração entre setores</a:t>
            </a:r>
          </a:p>
          <a:p>
            <a:pPr algn="just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Processos operacionais manuais</a:t>
            </a:r>
          </a:p>
          <a:p>
            <a:pPr algn="just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Controle das entregas sem automação</a:t>
            </a:r>
          </a:p>
          <a:p>
            <a:pPr algn="just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Comunicação deficiente entre motoristas e base</a:t>
            </a:r>
          </a:p>
          <a:p>
            <a:pPr algn="just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Ausência de SIG (Sistema de Informação Gerencial)</a:t>
            </a:r>
          </a:p>
          <a:p>
            <a:pPr algn="just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Custos operacionais elevados</a:t>
            </a:r>
          </a:p>
          <a:p>
            <a:pPr algn="just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Produtividade administrativa reduzida</a:t>
            </a:r>
          </a:p>
          <a:p>
            <a:pPr algn="just">
              <a:lnSpc>
                <a:spcPts val="612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518" r="0" b="-6851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918769"/>
            <a:ext cx="1035019" cy="853582"/>
          </a:xfrm>
          <a:custGeom>
            <a:avLst/>
            <a:gdLst/>
            <a:ahLst/>
            <a:cxnLst/>
            <a:rect r="r" b="b" t="t" l="l"/>
            <a:pathLst>
              <a:path h="853582" w="1035019">
                <a:moveTo>
                  <a:pt x="0" y="0"/>
                </a:moveTo>
                <a:lnTo>
                  <a:pt x="1035019" y="0"/>
                </a:lnTo>
                <a:lnTo>
                  <a:pt x="1035019" y="853581"/>
                </a:lnTo>
                <a:lnTo>
                  <a:pt x="0" y="8535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91115" y="930340"/>
            <a:ext cx="14968185" cy="84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0"/>
              </a:lnSpc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Consequências da Falta de Visão Sistêmica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55144" y="2866805"/>
            <a:ext cx="16104156" cy="547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etrabalho e inconsistências de dados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Dificuldade de rastrear indicadores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Atrasos em entregas e falhas operacionais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Tomada de decisão atrasada e baseada em planilhas soltas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Crescimento limitado e pouca inovação</a:t>
            </a:r>
          </a:p>
          <a:p>
            <a:pPr algn="l">
              <a:lnSpc>
                <a:spcPts val="612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695" y="435544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1" y="0"/>
                </a:lnTo>
                <a:lnTo>
                  <a:pt x="901721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17869" y="419702"/>
            <a:ext cx="11215262" cy="84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Objetivos Estratégicos até 2026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5137" y="2244090"/>
            <a:ext cx="17192863" cy="7014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Digitalizar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integrar processos (ERP + CRM + SCM + SIG)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Reduzir custos operacionais em 30%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Melhorar eficiência logística em 25%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Aumentar satisfação do cliente em 25%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Tornar-se referência em logística inteligente e sustentável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Criar cultura interna de inovação e tecnologia</a:t>
            </a:r>
          </a:p>
          <a:p>
            <a:pPr algn="l">
              <a:lnSpc>
                <a:spcPts val="612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7327" y="1261712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4237" y="1245869"/>
            <a:ext cx="16226781" cy="84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Estratégias Tecnológicas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666702" y="2827020"/>
            <a:ext cx="12954595" cy="4699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Implantação d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ERP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Uso de SCM e roteirização inteligente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Rastreamento em tempo real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Aplicativos móveis para motoristas</a:t>
            </a:r>
          </a:p>
          <a:p>
            <a:pPr algn="l" marL="1295400" indent="-647700" lvl="1">
              <a:lnSpc>
                <a:spcPts val="6120"/>
              </a:lnSpc>
              <a:spcBef>
                <a:spcPct val="0"/>
              </a:spcBef>
              <a:buFont typeface="Arial"/>
              <a:buChar char="•"/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Integração com IoT, Big Data e IA</a:t>
            </a:r>
          </a:p>
          <a:p>
            <a:pPr algn="l">
              <a:lnSpc>
                <a:spcPts val="612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7840" y="702036"/>
            <a:ext cx="901721" cy="743650"/>
          </a:xfrm>
          <a:custGeom>
            <a:avLst/>
            <a:gdLst/>
            <a:ahLst/>
            <a:cxnLst/>
            <a:rect r="r" b="b" t="t" l="l"/>
            <a:pathLst>
              <a:path h="743650" w="901721">
                <a:moveTo>
                  <a:pt x="0" y="0"/>
                </a:moveTo>
                <a:lnTo>
                  <a:pt x="901720" y="0"/>
                </a:lnTo>
                <a:lnTo>
                  <a:pt x="901720" y="743650"/>
                </a:lnTo>
                <a:lnTo>
                  <a:pt x="0" y="743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375416" y="9697808"/>
            <a:ext cx="15883884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773624" y="686194"/>
            <a:ext cx="12986435" cy="84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0"/>
              </a:lnSpc>
            </a:pPr>
            <a:r>
              <a:rPr lang="en-US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Modelo de Gestão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219325"/>
            <a:ext cx="15560186" cy="589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</a:t>
            </a:r>
            <a:r>
              <a:rPr lang="en-US" sz="5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elo: Gestão por Processos (BPM) + Gestão Integrada (ERP)</a:t>
            </a:r>
          </a:p>
          <a:p>
            <a:pPr algn="l" marL="1079501" indent="-539750" lvl="1">
              <a:lnSpc>
                <a:spcPts val="5100"/>
              </a:lnSpc>
              <a:spcBef>
                <a:spcPct val="0"/>
              </a:spcBef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Permite mapear e otimizar todas as atividades</a:t>
            </a:r>
          </a:p>
          <a:p>
            <a:pPr algn="l" marL="1079501" indent="-539750" lvl="1">
              <a:lnSpc>
                <a:spcPts val="5100"/>
              </a:lnSpc>
              <a:spcBef>
                <a:spcPct val="0"/>
              </a:spcBef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Reduz gargalos e aumenta padronização</a:t>
            </a:r>
          </a:p>
          <a:p>
            <a:pPr algn="l" marL="1079501" indent="-539750" lvl="1">
              <a:lnSpc>
                <a:spcPts val="5100"/>
              </a:lnSpc>
              <a:spcBef>
                <a:spcPct val="0"/>
              </a:spcBef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Melhora visibilidade operacional</a:t>
            </a:r>
          </a:p>
          <a:p>
            <a:pPr algn="l" marL="1079501" indent="-539750" lvl="1">
              <a:lnSpc>
                <a:spcPts val="5100"/>
              </a:lnSpc>
              <a:spcBef>
                <a:spcPct val="0"/>
              </a:spcBef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Facilita automação e integração entre setores</a:t>
            </a:r>
          </a:p>
          <a:p>
            <a:pPr algn="l" marL="1079501" indent="-539750" lvl="1">
              <a:lnSpc>
                <a:spcPts val="5100"/>
              </a:lnSpc>
              <a:spcBef>
                <a:spcPct val="0"/>
              </a:spcBef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Combina bem com empresas pequenas que buscam escalabilidade</a:t>
            </a:r>
          </a:p>
          <a:p>
            <a:pPr algn="l">
              <a:lnSpc>
                <a:spcPts val="51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DAG4s3AzJqE</dc:identifier>
  <dcterms:modified xsi:type="dcterms:W3CDTF">2011-08-01T06:04:30Z</dcterms:modified>
  <cp:revision>1</cp:revision>
  <dc:title>Proposta Comercial</dc:title>
</cp:coreProperties>
</file>

<file path=docProps/thumbnail.jpeg>
</file>